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4v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62" r:id="rId3"/>
    <p:sldId id="266" r:id="rId4"/>
    <p:sldId id="265" r:id="rId5"/>
    <p:sldId id="268" r:id="rId6"/>
    <p:sldId id="269" r:id="rId7"/>
    <p:sldId id="270" r:id="rId8"/>
    <p:sldId id="276" r:id="rId9"/>
    <p:sldId id="277" r:id="rId10"/>
    <p:sldId id="273" r:id="rId11"/>
    <p:sldId id="274" r:id="rId12"/>
    <p:sldId id="278" r:id="rId13"/>
    <p:sldId id="275" r:id="rId14"/>
    <p:sldId id="283" r:id="rId15"/>
    <p:sldId id="279" r:id="rId16"/>
    <p:sldId id="280" r:id="rId17"/>
    <p:sldId id="282" r:id="rId18"/>
    <p:sldId id="284" r:id="rId19"/>
    <p:sldId id="271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61" r:id="rId29"/>
    <p:sldId id="258" r:id="rId30"/>
    <p:sldId id="259" r:id="rId31"/>
    <p:sldId id="2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A745D-4ECA-43ED-8DA5-69E8A476F9A1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C5E53-8078-4C1F-A17B-28BC1ABB1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15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5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7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48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27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9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85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85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70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23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3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26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09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56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0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07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10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6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27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77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66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9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293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71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78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81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9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7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19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C5E53-8078-4C1F-A17B-28BC1ABB18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6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81400"/>
            <a:ext cx="8534400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C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70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54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1"/>
            <a:ext cx="85873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85873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C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0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9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92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8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0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5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1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1327FE1-B1A5-4591-B474-E42AA13BBBE0}" type="datetimeFigureOut">
              <a:rPr lang="en-US" smtClean="0"/>
              <a:t>3/10/2014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7801EEF-6CD6-47E8-AFFE-85722A3498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0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b="1" kern="1200">
          <a:ln w="19050">
            <a:solidFill>
              <a:schemeClr val="bg1"/>
            </a:solidFill>
          </a:ln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anose="020B0502040204020203" pitchFamily="34" charset="0"/>
          <a:ea typeface="+mj-ea"/>
          <a:cs typeface="Microsoft New Tai Lue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microsoft.com/office/2007/relationships/hdphoto" Target="../media/hdphoto10.wdp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4.xml"/><Relationship Id="rId7" Type="http://schemas.microsoft.com/office/2007/relationships/hdphoto" Target="../media/hdphoto12.wdp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11" Type="http://schemas.microsoft.com/office/2007/relationships/hdphoto" Target="../media/hdphoto14.wdp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microsoft.com/office/2007/relationships/hdphoto" Target="../media/hdphoto1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17.wdp"/><Relationship Id="rId3" Type="http://schemas.openxmlformats.org/officeDocument/2006/relationships/tags" Target="../tags/tag17.xml"/><Relationship Id="rId7" Type="http://schemas.openxmlformats.org/officeDocument/2006/relationships/notesSlide" Target="../notesSlides/notesSlide21.xml"/><Relationship Id="rId12" Type="http://schemas.openxmlformats.org/officeDocument/2006/relationships/image" Target="../media/image25.png"/><Relationship Id="rId17" Type="http://schemas.microsoft.com/office/2007/relationships/hdphoto" Target="../media/hdphoto19.wdp"/><Relationship Id="rId2" Type="http://schemas.openxmlformats.org/officeDocument/2006/relationships/tags" Target="../tags/tag16.xml"/><Relationship Id="rId16" Type="http://schemas.openxmlformats.org/officeDocument/2006/relationships/image" Target="../media/image27.png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microsoft.com/office/2007/relationships/hdphoto" Target="../media/hdphoto16.wdp"/><Relationship Id="rId5" Type="http://schemas.openxmlformats.org/officeDocument/2006/relationships/tags" Target="../tags/tag19.xml"/><Relationship Id="rId15" Type="http://schemas.microsoft.com/office/2007/relationships/hdphoto" Target="../media/hdphoto18.wdp"/><Relationship Id="rId10" Type="http://schemas.openxmlformats.org/officeDocument/2006/relationships/image" Target="../media/image24.png"/><Relationship Id="rId4" Type="http://schemas.openxmlformats.org/officeDocument/2006/relationships/tags" Target="../tags/tag18.xml"/><Relationship Id="rId9" Type="http://schemas.microsoft.com/office/2007/relationships/hdphoto" Target="../media/hdphoto15.wdp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microsoft.com/office/2007/relationships/hdphoto" Target="../media/hdphoto20.wdp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24.wdp"/><Relationship Id="rId3" Type="http://schemas.openxmlformats.org/officeDocument/2006/relationships/tags" Target="../tags/tag24.xml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32.png"/><Relationship Id="rId17" Type="http://schemas.microsoft.com/office/2007/relationships/hdphoto" Target="../media/hdphoto26.wdp"/><Relationship Id="rId2" Type="http://schemas.openxmlformats.org/officeDocument/2006/relationships/tags" Target="../tags/tag23.xml"/><Relationship Id="rId16" Type="http://schemas.openxmlformats.org/officeDocument/2006/relationships/image" Target="../media/image34.png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11" Type="http://schemas.microsoft.com/office/2007/relationships/hdphoto" Target="../media/hdphoto23.wdp"/><Relationship Id="rId5" Type="http://schemas.openxmlformats.org/officeDocument/2006/relationships/tags" Target="../tags/tag26.xml"/><Relationship Id="rId15" Type="http://schemas.microsoft.com/office/2007/relationships/hdphoto" Target="../media/hdphoto25.wdp"/><Relationship Id="rId10" Type="http://schemas.openxmlformats.org/officeDocument/2006/relationships/image" Target="../media/image31.png"/><Relationship Id="rId4" Type="http://schemas.openxmlformats.org/officeDocument/2006/relationships/tags" Target="../tags/tag25.xml"/><Relationship Id="rId9" Type="http://schemas.microsoft.com/office/2007/relationships/hdphoto" Target="../media/hdphoto22.wdp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29.wdp"/><Relationship Id="rId3" Type="http://schemas.openxmlformats.org/officeDocument/2006/relationships/tags" Target="../tags/tag29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37.png"/><Relationship Id="rId17" Type="http://schemas.microsoft.com/office/2007/relationships/hdphoto" Target="../media/hdphoto31.wdp"/><Relationship Id="rId2" Type="http://schemas.openxmlformats.org/officeDocument/2006/relationships/tags" Target="../tags/tag28.xml"/><Relationship Id="rId16" Type="http://schemas.openxmlformats.org/officeDocument/2006/relationships/image" Target="../media/image39.png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microsoft.com/office/2007/relationships/hdphoto" Target="../media/hdphoto28.wdp"/><Relationship Id="rId5" Type="http://schemas.openxmlformats.org/officeDocument/2006/relationships/tags" Target="../tags/tag31.xml"/><Relationship Id="rId15" Type="http://schemas.microsoft.com/office/2007/relationships/hdphoto" Target="../media/hdphoto30.wdp"/><Relationship Id="rId10" Type="http://schemas.openxmlformats.org/officeDocument/2006/relationships/image" Target="../media/image36.png"/><Relationship Id="rId4" Type="http://schemas.openxmlformats.org/officeDocument/2006/relationships/tags" Target="../tags/tag30.xml"/><Relationship Id="rId9" Type="http://schemas.microsoft.com/office/2007/relationships/hdphoto" Target="../media/hdphoto27.wdp"/><Relationship Id="rId1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microsoft.com/office/2007/relationships/hdphoto" Target="../media/hdphoto2.wdp"/><Relationship Id="rId18" Type="http://schemas.openxmlformats.org/officeDocument/2006/relationships/image" Target="../media/image6.png"/><Relationship Id="rId3" Type="http://schemas.openxmlformats.org/officeDocument/2006/relationships/tags" Target="../tags/tag3.xml"/><Relationship Id="rId21" Type="http://schemas.microsoft.com/office/2007/relationships/hdphoto" Target="../media/hdphoto6.wdp"/><Relationship Id="rId7" Type="http://schemas.openxmlformats.org/officeDocument/2006/relationships/tags" Target="../tags/tag7.xml"/><Relationship Id="rId12" Type="http://schemas.openxmlformats.org/officeDocument/2006/relationships/image" Target="../media/image3.png"/><Relationship Id="rId17" Type="http://schemas.microsoft.com/office/2007/relationships/hdphoto" Target="../media/hdphoto4.wdp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microsoft.com/office/2007/relationships/hdphoto" Target="../media/hdphoto1.wdp"/><Relationship Id="rId5" Type="http://schemas.openxmlformats.org/officeDocument/2006/relationships/tags" Target="../tags/tag5.xml"/><Relationship Id="rId15" Type="http://schemas.microsoft.com/office/2007/relationships/hdphoto" Target="../media/hdphoto3.wdp"/><Relationship Id="rId23" Type="http://schemas.microsoft.com/office/2007/relationships/hdphoto" Target="../media/hdphoto7.wdp"/><Relationship Id="rId10" Type="http://schemas.openxmlformats.org/officeDocument/2006/relationships/image" Target="../media/image2.png"/><Relationship Id="rId19" Type="http://schemas.microsoft.com/office/2007/relationships/hdphoto" Target="../media/hdphoto5.wdp"/><Relationship Id="rId4" Type="http://schemas.openxmlformats.org/officeDocument/2006/relationships/tags" Target="../tags/tag4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4.png"/><Relationship Id="rId2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Directable, High Resolution Simulation of Fire on the GPU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81399"/>
            <a:ext cx="8534400" cy="924697"/>
          </a:xfrm>
        </p:spPr>
        <p:txBody>
          <a:bodyPr>
            <a:noAutofit/>
          </a:bodyPr>
          <a:lstStyle/>
          <a:p>
            <a:r>
              <a:rPr lang="en-US" sz="1600" dirty="0" smtClean="0"/>
              <a:t>As proposed by Christopher Horvath and Willi Geiger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Presented by Ben Guitreau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82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799" cy="1162050"/>
          </a:xfrm>
        </p:spPr>
        <p:txBody>
          <a:bodyPr/>
          <a:lstStyle/>
          <a:p>
            <a:pPr algn="ctr"/>
            <a:r>
              <a:rPr lang="en-US" sz="4800" dirty="0" smtClean="0"/>
              <a:t>Coarse Grid Step Algorithm</a:t>
            </a:r>
            <a:endParaRPr lang="en-US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2642581"/>
            <a:ext cx="10972799" cy="367952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 smtClean="0"/>
              <a:t>Create three dimensional axis-aligned uniform grid encompassing particles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Calculate hypothetical new particle velocities from scene forces, collisions, and any other</a:t>
            </a:r>
            <a:br>
              <a:rPr lang="en-US" sz="1800" dirty="0" smtClean="0"/>
            </a:br>
            <a:r>
              <a:rPr lang="en-US" sz="1800" dirty="0" smtClean="0"/>
              <a:t>user-defined simulation sculpting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Project hypothetical new particle velocities onto grid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Compute wavelet decomposition of grid into multiple detail levels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f</a:t>
            </a:r>
            <a:r>
              <a:rPr lang="en-US" sz="1800" dirty="0" smtClean="0"/>
              <a:t>or each detail level, from the coarsest to the finest do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</a:t>
            </a:r>
            <a:r>
              <a:rPr lang="en-US" sz="1800" dirty="0" smtClean="0"/>
              <a:t>   Incorporate upsampled new velocities from coarser detail level below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</a:t>
            </a:r>
            <a:r>
              <a:rPr lang="en-US" sz="1800" dirty="0" smtClean="0"/>
              <a:t>   Loosely enforce incompressibility to get roughly divergence-free velocity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</a:t>
            </a:r>
            <a:r>
              <a:rPr lang="en-US" sz="1800" dirty="0" smtClean="0"/>
              <a:t>   Optionally measure and amplify vorticity based on artist specification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end for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Project change in velocity back to particles with artist-specified artificial viscosity</a:t>
            </a:r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10972798" cy="1011537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C</a:t>
            </a:r>
            <a:r>
              <a:rPr lang="en-US" sz="3200" dirty="0" smtClean="0"/>
              <a:t>omputes approximately non-divergent </a:t>
            </a:r>
            <a:br>
              <a:rPr lang="en-US" sz="3200" dirty="0" smtClean="0"/>
            </a:br>
            <a:r>
              <a:rPr lang="en-US" sz="3200" dirty="0" smtClean="0"/>
              <a:t>velocity      from hypothetical 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09" y="1940869"/>
            <a:ext cx="445008" cy="499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841" y="1940869"/>
            <a:ext cx="609600" cy="4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2389717" y="4926563"/>
            <a:ext cx="7315200" cy="1245637"/>
          </a:xfrm>
        </p:spPr>
        <p:txBody>
          <a:bodyPr/>
          <a:lstStyle/>
          <a:p>
            <a:r>
              <a:rPr lang="en-US" dirty="0"/>
              <a:t>Particles from Coarse Grid Refinement Stage. </a:t>
            </a:r>
            <a:r>
              <a:rPr lang="en-US" dirty="0" smtClean="0"/>
              <a:t>Coloration is </a:t>
            </a:r>
            <a:r>
              <a:rPr lang="en-US" dirty="0"/>
              <a:t>a ramp between yellow and red corresponding to high and </a:t>
            </a:r>
            <a:r>
              <a:rPr lang="en-US" dirty="0" smtClean="0"/>
              <a:t>low values </a:t>
            </a:r>
            <a:r>
              <a:rPr lang="en-US" dirty="0"/>
              <a:t>of particles attributes fuel, density and impulse.</a:t>
            </a:r>
          </a:p>
        </p:txBody>
      </p:sp>
    </p:spTree>
    <p:extLst>
      <p:ext uri="{BB962C8B-B14F-4D97-AF65-F5344CB8AC3E}">
        <p14:creationId xmlns:p14="http://schemas.microsoft.com/office/powerpoint/2010/main" val="7399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View-Specific Fire Refinement</a:t>
            </a:r>
            <a:endParaRPr lang="en-US" sz="4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Conclusion of coarse grid step has produced a computed particle set consisting of position, velocity, radius, fuel, mass, impulse, and age</a:t>
            </a:r>
          </a:p>
          <a:p>
            <a:r>
              <a:rPr lang="en-US" dirty="0" smtClean="0"/>
              <a:t>GPU configuration</a:t>
            </a:r>
          </a:p>
          <a:p>
            <a:r>
              <a:rPr lang="en-US" dirty="0" smtClean="0"/>
              <a:t>Slice Refinement Overview</a:t>
            </a:r>
          </a:p>
          <a:p>
            <a:pPr lvl="1"/>
            <a:r>
              <a:rPr lang="en-US" dirty="0" smtClean="0"/>
              <a:t>Particle projection</a:t>
            </a:r>
          </a:p>
          <a:p>
            <a:pPr lvl="1"/>
            <a:r>
              <a:rPr lang="en-US" dirty="0" smtClean="0"/>
              <a:t>Cooling, Dissipation, Heating, Density</a:t>
            </a:r>
          </a:p>
          <a:p>
            <a:pPr lvl="1"/>
            <a:r>
              <a:rPr lang="en-US" dirty="0" smtClean="0"/>
              <a:t>Boundary Conditions</a:t>
            </a:r>
          </a:p>
          <a:p>
            <a:pPr lvl="1"/>
            <a:r>
              <a:rPr lang="en-US" dirty="0" smtClean="0"/>
              <a:t>Semi-Lagrangian Advection</a:t>
            </a:r>
          </a:p>
          <a:p>
            <a:pPr lvl="1"/>
            <a:r>
              <a:rPr lang="en-US" dirty="0" smtClean="0"/>
              <a:t>Detail Texture Synthesis</a:t>
            </a:r>
          </a:p>
          <a:p>
            <a:pPr lvl="1"/>
            <a:r>
              <a:rPr lang="en-US" dirty="0" smtClean="0"/>
              <a:t>Velocity Damping</a:t>
            </a:r>
          </a:p>
          <a:p>
            <a:pPr lvl="1"/>
            <a:r>
              <a:rPr lang="en-US" dirty="0" smtClean="0"/>
              <a:t>Vorticity and Turbulence</a:t>
            </a:r>
          </a:p>
          <a:p>
            <a:pPr lvl="1"/>
            <a:r>
              <a:rPr lang="en-US" dirty="0" smtClean="0"/>
              <a:t>Thermal Buoyancy</a:t>
            </a:r>
          </a:p>
          <a:p>
            <a:pPr lvl="1"/>
            <a:r>
              <a:rPr lang="en-US" dirty="0" smtClean="0"/>
              <a:t>Enforce Incompressibility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8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05274"/>
            <a:ext cx="10972799" cy="1530219"/>
          </a:xfrm>
        </p:spPr>
        <p:txBody>
          <a:bodyPr/>
          <a:lstStyle/>
          <a:p>
            <a:pPr algn="ctr"/>
            <a:r>
              <a:rPr lang="en-US" sz="4800" dirty="0" smtClean="0"/>
              <a:t>Refinement Simulation Process Algorithm</a:t>
            </a:r>
            <a:endParaRPr lang="en-US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2192693"/>
            <a:ext cx="10972799" cy="4138744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800" dirty="0"/>
              <a:t>At each time step, project particles from viewing camera </a:t>
            </a:r>
            <a:r>
              <a:rPr lang="en-US" sz="1800" dirty="0" smtClean="0"/>
              <a:t>onto slice </a:t>
            </a:r>
            <a:r>
              <a:rPr lang="en-US" sz="1800" dirty="0"/>
              <a:t>projection plane to produce </a:t>
            </a:r>
            <a:r>
              <a:rPr lang="en-US" sz="1800" dirty="0" smtClean="0"/>
              <a:t>forces, additional </a:t>
            </a:r>
            <a:r>
              <a:rPr lang="en-US" sz="1800" dirty="0"/>
              <a:t>mass </a:t>
            </a:r>
            <a:r>
              <a:rPr lang="en-US" sz="1800" dirty="0" smtClean="0"/>
              <a:t>and fuel.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Cool </a:t>
            </a:r>
            <a:r>
              <a:rPr lang="en-US" sz="1800" dirty="0"/>
              <a:t>simulation temperature, </a:t>
            </a:r>
            <a:r>
              <a:rPr lang="en-US" sz="1800" dirty="0" smtClean="0"/>
              <a:t>dissipate </a:t>
            </a:r>
            <a:r>
              <a:rPr lang="en-US" sz="1800" dirty="0"/>
              <a:t>simulation density, </a:t>
            </a:r>
            <a:r>
              <a:rPr lang="en-US" sz="1800" dirty="0" smtClean="0"/>
              <a:t>add new </a:t>
            </a:r>
            <a:r>
              <a:rPr lang="en-US" sz="1800" dirty="0"/>
              <a:t>temperature and density from </a:t>
            </a:r>
            <a:r>
              <a:rPr lang="en-US" sz="1800" dirty="0" smtClean="0"/>
              <a:t>particles.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Enforce </a:t>
            </a:r>
            <a:r>
              <a:rPr lang="en-US" sz="1800" dirty="0"/>
              <a:t>simulation edge boundary </a:t>
            </a:r>
            <a:r>
              <a:rPr lang="en-US" sz="1800" dirty="0" smtClean="0"/>
              <a:t>conditions.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Semi-Lagrangian </a:t>
            </a:r>
            <a:r>
              <a:rPr lang="en-US" sz="1800" dirty="0"/>
              <a:t>advect fuel, density, temperature, </a:t>
            </a:r>
            <a:r>
              <a:rPr lang="en-US" sz="1800" dirty="0" smtClean="0"/>
              <a:t>texture, and velocity.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Add </a:t>
            </a:r>
            <a:r>
              <a:rPr lang="en-US" sz="1800" dirty="0"/>
              <a:t>procedural texture to texture </a:t>
            </a:r>
            <a:r>
              <a:rPr lang="en-US" sz="1800" dirty="0" smtClean="0"/>
              <a:t>plane.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Damp velocity.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Compute </a:t>
            </a:r>
            <a:r>
              <a:rPr lang="en-US" sz="1800" dirty="0"/>
              <a:t>vorticity confinement and add turbulence to </a:t>
            </a:r>
            <a:r>
              <a:rPr lang="en-US" sz="1800" dirty="0" smtClean="0"/>
              <a:t>velocity.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Add </a:t>
            </a:r>
            <a:r>
              <a:rPr lang="en-US" sz="1800" dirty="0"/>
              <a:t>thermal buoyancy to </a:t>
            </a:r>
            <a:r>
              <a:rPr lang="en-US" sz="1800" dirty="0" smtClean="0"/>
              <a:t>velocity.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Enforce </a:t>
            </a:r>
            <a:r>
              <a:rPr lang="en-US" sz="1800" dirty="0"/>
              <a:t>velocity incompressibility with Jacobi Pressure </a:t>
            </a:r>
            <a:r>
              <a:rPr lang="en-US" sz="1800" dirty="0" smtClean="0"/>
              <a:t>solver.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Save </a:t>
            </a:r>
            <a:r>
              <a:rPr lang="en-US" sz="1800" dirty="0"/>
              <a:t>data into (</a:t>
            </a:r>
            <a:r>
              <a:rPr lang="en-US" sz="1800" dirty="0" smtClean="0"/>
              <a:t>density, temperature, texture, fuel) </a:t>
            </a:r>
            <a:r>
              <a:rPr lang="en-US" sz="1800" dirty="0"/>
              <a:t>and (</a:t>
            </a:r>
            <a:r>
              <a:rPr lang="en-US" sz="1800" dirty="0" smtClean="0"/>
              <a:t>velocityU, velocityV</a:t>
            </a:r>
            <a:r>
              <a:rPr lang="en-US" sz="1800" dirty="0"/>
              <a:t>) </a:t>
            </a:r>
            <a:r>
              <a:rPr lang="en-US" sz="1800" dirty="0" smtClean="0"/>
              <a:t>image</a:t>
            </a:r>
            <a:br>
              <a:rPr lang="en-US" sz="1800" dirty="0" smtClean="0"/>
            </a:br>
            <a:r>
              <a:rPr lang="en-US" sz="1800" dirty="0" smtClean="0"/>
              <a:t>files.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609601" y="1912775"/>
            <a:ext cx="10972798" cy="469858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GPU Configuration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Two-dimensional refinement simulation computed on GPU</a:t>
            </a:r>
            <a:endParaRPr lang="en-US" dirty="0"/>
          </a:p>
          <a:p>
            <a:pPr lvl="1"/>
            <a:r>
              <a:rPr lang="en-US" dirty="0" smtClean="0"/>
              <a:t>Geometry-based graphics processing</a:t>
            </a:r>
          </a:p>
          <a:p>
            <a:pPr lvl="1"/>
            <a:r>
              <a:rPr lang="en-US" dirty="0" smtClean="0"/>
              <a:t>GPGPU</a:t>
            </a:r>
          </a:p>
          <a:p>
            <a:pPr lvl="2"/>
            <a:r>
              <a:rPr lang="en-US" dirty="0" smtClean="0"/>
              <a:t>NVidia – Cuda</a:t>
            </a:r>
          </a:p>
          <a:p>
            <a:pPr lvl="2"/>
            <a:r>
              <a:rPr lang="en-US" dirty="0" smtClean="0"/>
              <a:t>ATI – OpenCL</a:t>
            </a:r>
          </a:p>
          <a:p>
            <a:r>
              <a:rPr lang="en-US" dirty="0" smtClean="0"/>
              <a:t>System built on OpenGL 2.1 using GLSL</a:t>
            </a:r>
          </a:p>
        </p:txBody>
      </p:sp>
    </p:spTree>
    <p:extLst>
      <p:ext uri="{BB962C8B-B14F-4D97-AF65-F5344CB8AC3E}">
        <p14:creationId xmlns:p14="http://schemas.microsoft.com/office/powerpoint/2010/main" val="17625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43" r="-7143"/>
          <a:stretch/>
        </p:blipFill>
        <p:spPr>
          <a:xfrm>
            <a:off x="2612077" y="612775"/>
            <a:ext cx="6967847" cy="4572638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Refinement simulation slices are aligned to the </a:t>
            </a:r>
            <a:r>
              <a:rPr lang="en-US" dirty="0" smtClean="0"/>
              <a:t>projection plane</a:t>
            </a:r>
            <a:r>
              <a:rPr lang="en-US" dirty="0"/>
              <a:t>. They are spaced coarsely and evenly along the </a:t>
            </a:r>
            <a:r>
              <a:rPr lang="en-US" dirty="0" smtClean="0"/>
              <a:t>projection axis</a:t>
            </a:r>
            <a:r>
              <a:rPr lang="en-US" dirty="0"/>
              <a:t>. Slices have very high resolution in the dimension parallel to</a:t>
            </a:r>
          </a:p>
          <a:p>
            <a:r>
              <a:rPr lang="en-US" dirty="0"/>
              <a:t>the projection</a:t>
            </a:r>
          </a:p>
        </p:txBody>
      </p:sp>
    </p:spTree>
    <p:extLst>
      <p:ext uri="{BB962C8B-B14F-4D97-AF65-F5344CB8AC3E}">
        <p14:creationId xmlns:p14="http://schemas.microsoft.com/office/powerpoint/2010/main" val="18726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Slice Refinement Overview I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Time-stepped, two-dimensional fluid simulation iterating across a user-defined time-range and solving the incompressible Navier-Stokes equations</a:t>
            </a:r>
          </a:p>
          <a:p>
            <a:r>
              <a:rPr lang="en-US" sz="2400" dirty="0" smtClean="0"/>
              <a:t>Simulation state consists of identical rectangular</a:t>
            </a:r>
            <a:br>
              <a:rPr lang="en-US" sz="2400" dirty="0" smtClean="0"/>
            </a:br>
            <a:r>
              <a:rPr lang="en-US" sz="2400" dirty="0" smtClean="0"/>
              <a:t>planes of data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17738288"/>
              </p:ext>
            </p:extLst>
          </p:nvPr>
        </p:nvGraphicFramePr>
        <p:xfrm>
          <a:off x="3253792" y="3439467"/>
          <a:ext cx="5684416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208"/>
                <a:gridCol w="284220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Simulation Data Planes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Inputs from Particles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Particle Fuel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Particle Mass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Particle Weighted</a:t>
                      </a:r>
                      <a:r>
                        <a:rPr lang="en-US" baseline="0" dirty="0" smtClean="0"/>
                        <a:t> Velocity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Simulation State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Density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Temperature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Texture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Fuel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Velocity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Artificial</a:t>
                      </a:r>
                      <a:r>
                        <a:rPr lang="en-US" baseline="0" dirty="0" smtClean="0"/>
                        <a:t> Pressure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7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Slice Refinement Overview II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5393"/>
            <a:ext cx="10972800" cy="4525963"/>
          </a:xfrm>
        </p:spPr>
        <p:txBody>
          <a:bodyPr/>
          <a:lstStyle/>
          <a:p>
            <a:r>
              <a:rPr lang="en-US" dirty="0" smtClean="0"/>
              <a:t>Each frame produces two four-channel floating-point images per slice</a:t>
            </a:r>
          </a:p>
          <a:p>
            <a:pPr lvl="1"/>
            <a:r>
              <a:rPr lang="en-US" dirty="0" smtClean="0"/>
              <a:t>First slice: Density, Temperature, Texture Detail, and Fuel</a:t>
            </a:r>
          </a:p>
          <a:p>
            <a:pPr lvl="1"/>
            <a:r>
              <a:rPr lang="en-US" dirty="0" smtClean="0"/>
              <a:t>Second slice: VelocityU and VelocityV</a:t>
            </a:r>
          </a:p>
          <a:p>
            <a:r>
              <a:rPr lang="en-US" dirty="0" smtClean="0"/>
              <a:t>20 substeps per frame to handle a normal range</a:t>
            </a:r>
            <a:br>
              <a:rPr lang="en-US" dirty="0" smtClean="0"/>
            </a:br>
            <a:r>
              <a:rPr lang="en-US" dirty="0" smtClean="0"/>
              <a:t>of velocities</a:t>
            </a:r>
          </a:p>
        </p:txBody>
      </p:sp>
    </p:spTree>
    <p:extLst>
      <p:ext uri="{BB962C8B-B14F-4D97-AF65-F5344CB8AC3E}">
        <p14:creationId xmlns:p14="http://schemas.microsoft.com/office/powerpoint/2010/main" val="1128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 preferRelativeResize="0">
            <a:picLocks noGrp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9717" y="612775"/>
            <a:ext cx="2441448" cy="18288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42" y="551623"/>
            <a:ext cx="2438400" cy="1828800"/>
          </a:xfrm>
          <a:prstGeom prst="rect">
            <a:avLst/>
          </a:prstGeom>
        </p:spPr>
      </p:pic>
      <p:pic>
        <p:nvPicPr>
          <p:cNvPr id="11" name="Picture 10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6408" y="3316627"/>
            <a:ext cx="2441448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63"/>
          <a:stretch/>
        </p:blipFill>
        <p:spPr>
          <a:xfrm>
            <a:off x="5903168" y="3316627"/>
            <a:ext cx="2441448" cy="18310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89717" y="2725212"/>
            <a:ext cx="1073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Density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03542" y="2694636"/>
            <a:ext cx="1307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Temperature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6408" y="5429065"/>
            <a:ext cx="1073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Texture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03168" y="5461927"/>
            <a:ext cx="1073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Fuel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8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389717" y="4926563"/>
            <a:ext cx="7315200" cy="1245637"/>
          </a:xfrm>
        </p:spPr>
        <p:txBody>
          <a:bodyPr/>
          <a:lstStyle/>
          <a:p>
            <a:r>
              <a:rPr lang="en-US" dirty="0" smtClean="0"/>
              <a:t>Primary slice refinement output.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Combined density, temperature, and texture.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9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Difficulties in simulating fire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</a:t>
            </a:r>
            <a:r>
              <a:rPr lang="en-US" dirty="0" smtClean="0"/>
              <a:t>detail</a:t>
            </a:r>
          </a:p>
          <a:p>
            <a:endParaRPr lang="en-US" dirty="0" smtClean="0"/>
          </a:p>
          <a:p>
            <a:r>
              <a:rPr lang="en-US" dirty="0" smtClean="0"/>
              <a:t>High </a:t>
            </a:r>
            <a:r>
              <a:rPr lang="en-US" dirty="0" smtClean="0"/>
              <a:t>velocity due to flickering nature of </a:t>
            </a:r>
            <a:r>
              <a:rPr lang="en-US" dirty="0" smtClean="0"/>
              <a:t>fire</a:t>
            </a:r>
          </a:p>
          <a:p>
            <a:endParaRPr lang="en-US" dirty="0" smtClean="0"/>
          </a:p>
          <a:p>
            <a:r>
              <a:rPr lang="en-US" dirty="0" smtClean="0"/>
              <a:t>Turbulence </a:t>
            </a:r>
            <a:r>
              <a:rPr lang="en-US" dirty="0" smtClean="0"/>
              <a:t>created by large gradients of </a:t>
            </a:r>
            <a:r>
              <a:rPr lang="en-US" dirty="0" smtClean="0"/>
              <a:t>temperature</a:t>
            </a:r>
          </a:p>
          <a:p>
            <a:endParaRPr lang="en-US" dirty="0" smtClean="0"/>
          </a:p>
          <a:p>
            <a:r>
              <a:rPr lang="en-US" dirty="0" smtClean="0"/>
              <a:t>Large </a:t>
            </a:r>
            <a:r>
              <a:rPr lang="en-US" dirty="0" smtClean="0"/>
              <a:t>grid-size in traditional grid-based </a:t>
            </a:r>
            <a:r>
              <a:rPr lang="en-US" dirty="0" smtClean="0"/>
              <a:t>simulations</a:t>
            </a:r>
          </a:p>
          <a:p>
            <a:endParaRPr lang="en-US" dirty="0" smtClean="0"/>
          </a:p>
          <a:p>
            <a:r>
              <a:rPr lang="en-US" dirty="0" smtClean="0"/>
              <a:t>Long </a:t>
            </a:r>
            <a:r>
              <a:rPr lang="en-US" dirty="0" smtClean="0"/>
              <a:t>simulation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Slice Refinement Overview III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Particle Projection</a:t>
            </a:r>
          </a:p>
          <a:p>
            <a:pPr lvl="1"/>
            <a:r>
              <a:rPr lang="en-US" dirty="0" smtClean="0"/>
              <a:t>Particles projected onto refinement slices creating planes</a:t>
            </a:r>
          </a:p>
          <a:p>
            <a:pPr lvl="2"/>
            <a:r>
              <a:rPr lang="en-US" dirty="0" smtClean="0"/>
              <a:t>Fuel – adds temperature to system</a:t>
            </a:r>
          </a:p>
          <a:p>
            <a:pPr lvl="2"/>
            <a:r>
              <a:rPr lang="en-US" dirty="0" smtClean="0"/>
              <a:t>Mass – adds density</a:t>
            </a:r>
          </a:p>
          <a:p>
            <a:pPr lvl="2"/>
            <a:r>
              <a:rPr lang="en-US" dirty="0" smtClean="0"/>
              <a:t>WeightedVelocity – treated as an impulse adding velocity</a:t>
            </a:r>
          </a:p>
          <a:p>
            <a:pPr lvl="1"/>
            <a:r>
              <a:rPr lang="en-US" dirty="0" smtClean="0"/>
              <a:t>These planes are used additively</a:t>
            </a:r>
          </a:p>
          <a:p>
            <a:pPr lvl="1"/>
            <a:r>
              <a:rPr lang="en-US" dirty="0" smtClean="0"/>
              <a:t>Vertex shader handles matrix transformations</a:t>
            </a:r>
          </a:p>
          <a:p>
            <a:pPr lvl="1"/>
            <a:r>
              <a:rPr lang="en-US" dirty="0" smtClean="0"/>
              <a:t>Gaussian weighting kernel</a:t>
            </a:r>
          </a:p>
          <a:p>
            <a:pPr lvl="2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where:</a:t>
            </a:r>
          </a:p>
          <a:p>
            <a:pPr lvl="2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52" y="5171235"/>
            <a:ext cx="2596324" cy="3478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8" y="5874704"/>
            <a:ext cx="6688836" cy="2514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8" y="6222248"/>
            <a:ext cx="4526280" cy="2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Slice Refinement Overview IV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Cooling, Dissipation, Heating, and Density</a:t>
            </a:r>
          </a:p>
          <a:p>
            <a:r>
              <a:rPr lang="en-US" sz="2000" dirty="0" smtClean="0"/>
              <a:t>First of “slab” operations: two-dimensional planes operated on to create an output data plane</a:t>
            </a:r>
          </a:p>
          <a:p>
            <a:r>
              <a:rPr lang="en-US" sz="2000" dirty="0" smtClean="0"/>
              <a:t>Parallelizable on the GPUs</a:t>
            </a:r>
          </a:p>
          <a:p>
            <a:pPr lvl="1"/>
            <a:r>
              <a:rPr lang="en-US" sz="2000" dirty="0" smtClean="0"/>
              <a:t>Cooling</a:t>
            </a:r>
          </a:p>
          <a:p>
            <a:pPr lvl="1"/>
            <a:r>
              <a:rPr lang="en-US" sz="2000" dirty="0" smtClean="0"/>
              <a:t>Dissipate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Heating</a:t>
            </a:r>
          </a:p>
          <a:p>
            <a:pPr lvl="1"/>
            <a:r>
              <a:rPr lang="en-US" sz="2000" dirty="0" smtClean="0"/>
              <a:t>Density</a:t>
            </a:r>
            <a:endParaRPr lang="en-US" sz="2000" dirty="0"/>
          </a:p>
          <a:p>
            <a:pPr lvl="1"/>
            <a:r>
              <a:rPr lang="en-US" sz="2000" dirty="0" smtClean="0"/>
              <a:t>Where </a:t>
            </a:r>
          </a:p>
          <a:p>
            <a:pPr lvl="2"/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11" y="3045394"/>
            <a:ext cx="3613785" cy="2762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10" y="3403569"/>
            <a:ext cx="3463290" cy="5867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11" y="4182203"/>
            <a:ext cx="5488305" cy="2667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10" y="4534246"/>
            <a:ext cx="6145530" cy="266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11" y="4886289"/>
            <a:ext cx="5537835" cy="14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1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Slice Refinement Overview V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Boundary Conditions</a:t>
            </a:r>
          </a:p>
          <a:p>
            <a:pPr lvl="1"/>
            <a:r>
              <a:rPr lang="en-US" dirty="0" smtClean="0"/>
              <a:t>Collisions taken care of in input particle simulation</a:t>
            </a:r>
          </a:p>
          <a:p>
            <a:pPr lvl="1"/>
            <a:r>
              <a:rPr lang="en-US" dirty="0" smtClean="0"/>
              <a:t>Neumann boundary conditions</a:t>
            </a:r>
          </a:p>
          <a:p>
            <a:r>
              <a:rPr lang="en-US" dirty="0" smtClean="0"/>
              <a:t>Semi-Lagrangian Advection</a:t>
            </a:r>
          </a:p>
          <a:p>
            <a:pPr lvl="1"/>
            <a:r>
              <a:rPr lang="en-US" dirty="0" smtClean="0"/>
              <a:t>Allows for fluid grid advection steps performed</a:t>
            </a:r>
            <a:br>
              <a:rPr lang="en-US" dirty="0" smtClean="0"/>
            </a:br>
            <a:r>
              <a:rPr lang="en-US" dirty="0" smtClean="0"/>
              <a:t>unconditionally and stably for any size time-step</a:t>
            </a:r>
          </a:p>
          <a:p>
            <a:pPr lvl="1"/>
            <a:r>
              <a:rPr lang="en-US" dirty="0" smtClean="0"/>
              <a:t>Temperature, Detail Texture, Fuel, and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194385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Slice Refinement Overview VI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60640"/>
          </a:xfrm>
        </p:spPr>
        <p:txBody>
          <a:bodyPr>
            <a:normAutofit fontScale="85000" lnSpcReduction="20000"/>
          </a:bodyPr>
          <a:lstStyle/>
          <a:p>
            <a:r>
              <a:rPr lang="en-US" sz="3300" dirty="0" smtClean="0"/>
              <a:t>Detail Texture Synthesis</a:t>
            </a:r>
          </a:p>
          <a:p>
            <a:pPr lvl="1"/>
            <a:r>
              <a:rPr lang="en-US" dirty="0" smtClean="0"/>
              <a:t>Replace highest frequencies of lost detail</a:t>
            </a:r>
          </a:p>
          <a:p>
            <a:pPr lvl="1"/>
            <a:r>
              <a:rPr lang="en-US" dirty="0" smtClean="0"/>
              <a:t>Texture plane is initialized to black</a:t>
            </a:r>
          </a:p>
          <a:p>
            <a:pPr lvl="2"/>
            <a:r>
              <a:rPr lang="en-US" dirty="0" smtClean="0"/>
              <a:t>At each time-step, rapidly evolving fractal added to advected</a:t>
            </a:r>
            <a:br>
              <a:rPr lang="en-US" dirty="0" smtClean="0"/>
            </a:br>
            <a:r>
              <a:rPr lang="en-US" dirty="0" smtClean="0"/>
              <a:t>texture plane</a:t>
            </a:r>
          </a:p>
          <a:p>
            <a:pPr lvl="1"/>
            <a:r>
              <a:rPr lang="en-US" dirty="0" smtClean="0"/>
              <a:t>Noise functions have average value of zero</a:t>
            </a:r>
          </a:p>
          <a:p>
            <a:pPr lvl="1"/>
            <a:r>
              <a:rPr lang="en-US" dirty="0" smtClean="0"/>
              <a:t>Set frequency of finest octave of noise in (x,y,t) to</a:t>
            </a:r>
            <a:br>
              <a:rPr lang="en-US" dirty="0" smtClean="0"/>
            </a:br>
            <a:r>
              <a:rPr lang="en-US" dirty="0" smtClean="0"/>
              <a:t>Nyquist limit of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Fractal noise has maximum frequency of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GPU-based noise: 4D Simplex Noise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65" y="4023568"/>
            <a:ext cx="1625346" cy="3931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65" y="5139918"/>
            <a:ext cx="3232404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Slice Refinement Overview VII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606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Velocity Damping</a:t>
            </a:r>
          </a:p>
          <a:p>
            <a:pPr lvl="1"/>
            <a:r>
              <a:rPr lang="en-US" sz="2000" dirty="0" smtClean="0"/>
              <a:t>User-defined damping prior to vorticity, turbulence, and incompressibility calculations</a:t>
            </a:r>
          </a:p>
          <a:p>
            <a:pPr lvl="2"/>
            <a:r>
              <a:rPr lang="en-US" sz="1800" dirty="0" smtClean="0"/>
              <a:t>For velocity    , timestep     , velocity damping coefficient             ,</a:t>
            </a:r>
          </a:p>
          <a:p>
            <a:pPr lvl="2"/>
            <a:endParaRPr lang="en-US" sz="1800" dirty="0"/>
          </a:p>
          <a:p>
            <a:r>
              <a:rPr lang="en-US" sz="2400" dirty="0" smtClean="0"/>
              <a:t>Vorticity and Turbulence</a:t>
            </a:r>
          </a:p>
          <a:p>
            <a:pPr lvl="1"/>
            <a:r>
              <a:rPr lang="en-US" sz="2000" dirty="0" smtClean="0"/>
              <a:t>Vorticity confinement and curl-noise turbulence combination for a single step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User-defined noise function uses same Nyquist limits and same style of </a:t>
            </a:r>
            <a:br>
              <a:rPr lang="en-US" sz="2000" dirty="0" smtClean="0"/>
            </a:br>
            <a:r>
              <a:rPr lang="en-US" sz="2000" dirty="0" smtClean="0"/>
              <a:t>4D Simplex noise as in Detail Texture Synthesis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26" y="3836955"/>
            <a:ext cx="4011930" cy="14521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26" y="2745274"/>
            <a:ext cx="2414016" cy="2846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34" y="2386838"/>
            <a:ext cx="164592" cy="224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42" y="2469118"/>
            <a:ext cx="255461" cy="1663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23" y="2469118"/>
            <a:ext cx="629222" cy="2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Slice Refinement Overview VIII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Thermal Buoyancy</a:t>
            </a:r>
          </a:p>
          <a:p>
            <a:pPr lvl="1"/>
            <a:r>
              <a:rPr lang="en-US" dirty="0" smtClean="0"/>
              <a:t>Update velocity with an upward impulse</a:t>
            </a:r>
          </a:p>
          <a:p>
            <a:pPr lvl="2"/>
            <a:r>
              <a:rPr lang="en-US" dirty="0" smtClean="0"/>
              <a:t>For temperature    , ambient room temperature           ,</a:t>
            </a:r>
            <a:br>
              <a:rPr lang="en-US" dirty="0" smtClean="0"/>
            </a:br>
            <a:r>
              <a:rPr lang="en-US" dirty="0" smtClean="0"/>
              <a:t>user-defined constant           , and direction of user-supplied</a:t>
            </a:r>
            <a:br>
              <a:rPr lang="en-US" dirty="0" smtClean="0"/>
            </a:br>
            <a:r>
              <a:rPr lang="en-US" dirty="0" smtClean="0"/>
              <a:t>unit vector           :</a:t>
            </a:r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Enforce Incompressibility</a:t>
            </a:r>
            <a:endParaRPr lang="en-US" dirty="0"/>
          </a:p>
          <a:p>
            <a:pPr lvl="1"/>
            <a:r>
              <a:rPr lang="en-US" dirty="0" smtClean="0"/>
              <a:t>Step One: Divergence calculated on new velocity</a:t>
            </a:r>
          </a:p>
          <a:p>
            <a:pPr lvl="1"/>
            <a:r>
              <a:rPr lang="en-US" dirty="0" smtClean="0"/>
              <a:t>Step Two: Artificial pressure term is iteratively</a:t>
            </a:r>
            <a:br>
              <a:rPr lang="en-US" dirty="0" smtClean="0"/>
            </a:br>
            <a:r>
              <a:rPr lang="en-US" dirty="0" smtClean="0"/>
              <a:t>solved using a Jacobi solver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874" y="2651967"/>
            <a:ext cx="208026" cy="2080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663" y="2651967"/>
            <a:ext cx="733806" cy="2560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14" y="2997200"/>
            <a:ext cx="738378" cy="2971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09" y="3221808"/>
            <a:ext cx="425196" cy="3794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78" y="3601284"/>
            <a:ext cx="5657850" cy="4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Fire Volume Rendering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Volume rendering is performed using a GPU-based renderer</a:t>
            </a:r>
          </a:p>
          <a:p>
            <a:pPr lvl="1"/>
            <a:r>
              <a:rPr lang="en-US" dirty="0" smtClean="0"/>
              <a:t>After each slice is computed fully and saved to disk for every frame of every slice</a:t>
            </a:r>
          </a:p>
          <a:p>
            <a:pPr lvl="1"/>
            <a:r>
              <a:rPr lang="en-US" dirty="0" smtClean="0"/>
              <a:t>Each slice is already camera oriented and aligned to frustum</a:t>
            </a:r>
          </a:p>
          <a:p>
            <a:pPr lvl="1"/>
            <a:r>
              <a:rPr lang="en-US" dirty="0" smtClean="0"/>
              <a:t>Convert temperature to light using Planck Blackbody Radiation</a:t>
            </a:r>
          </a:p>
          <a:p>
            <a:pPr lvl="1"/>
            <a:r>
              <a:rPr lang="en-US" dirty="0" smtClean="0"/>
              <a:t>Convert opacity as exponential function of density and spacing between slices</a:t>
            </a:r>
          </a:p>
          <a:p>
            <a:pPr lvl="1"/>
            <a:r>
              <a:rPr lang="en-US" dirty="0" smtClean="0"/>
              <a:t>Texture channel selectively used to modulate temperature and density </a:t>
            </a:r>
          </a:p>
          <a:p>
            <a:pPr lvl="1"/>
            <a:r>
              <a:rPr lang="en-US" dirty="0" smtClean="0"/>
              <a:t>Fuel not used</a:t>
            </a:r>
          </a:p>
          <a:p>
            <a:r>
              <a:rPr lang="en-US" dirty="0" smtClean="0"/>
              <a:t>Velocity images used in conjunction with semi-Lagrangian advection slab operations</a:t>
            </a:r>
          </a:p>
          <a:p>
            <a:pPr lvl="1"/>
            <a:r>
              <a:rPr lang="en-US" dirty="0" smtClean="0"/>
              <a:t>Achieves motion-blur</a:t>
            </a:r>
          </a:p>
          <a:p>
            <a:r>
              <a:rPr lang="en-US" dirty="0" smtClean="0"/>
              <a:t>Redraw stack of slice images continuously into accumulation buffer</a:t>
            </a:r>
          </a:p>
          <a:p>
            <a:pPr lvl="1"/>
            <a:r>
              <a:rPr lang="en-US" dirty="0" smtClean="0"/>
              <a:t>Render time for 2000 images approximately 30-40 seconds to load, render,</a:t>
            </a:r>
            <a:br>
              <a:rPr lang="en-US" dirty="0" smtClean="0"/>
            </a:br>
            <a:r>
              <a:rPr lang="en-US" dirty="0" smtClean="0"/>
              <a:t>and save</a:t>
            </a:r>
          </a:p>
          <a:p>
            <a:r>
              <a:rPr lang="en-US" dirty="0" smtClean="0"/>
              <a:t>Fire renders composited fully by incorporating holdout mattes during</a:t>
            </a:r>
            <a:br>
              <a:rPr lang="en-US" dirty="0" smtClean="0"/>
            </a:br>
            <a:r>
              <a:rPr lang="en-US" dirty="0" smtClean="0"/>
              <a:t>near-to-far rendering</a:t>
            </a:r>
          </a:p>
          <a:p>
            <a:r>
              <a:rPr lang="en-US" dirty="0" smtClean="0"/>
              <a:t>Heat distortion effect is a post-process</a:t>
            </a:r>
          </a:p>
        </p:txBody>
      </p:sp>
    </p:spTree>
    <p:extLst>
      <p:ext uri="{BB962C8B-B14F-4D97-AF65-F5344CB8AC3E}">
        <p14:creationId xmlns:p14="http://schemas.microsoft.com/office/powerpoint/2010/main" val="1815553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Simulation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Three simulations</a:t>
            </a:r>
          </a:p>
          <a:p>
            <a:r>
              <a:rPr lang="en-US" dirty="0" smtClean="0"/>
              <a:t>25000 particles in coarse grid simulation</a:t>
            </a:r>
          </a:p>
          <a:p>
            <a:pPr lvl="1"/>
            <a:r>
              <a:rPr lang="en-US" dirty="0" smtClean="0"/>
              <a:t>Between 50 and 200 frames</a:t>
            </a:r>
          </a:p>
          <a:p>
            <a:pPr lvl="1"/>
            <a:r>
              <a:rPr lang="en-US" dirty="0" smtClean="0"/>
              <a:t>Took no longer than 10 minutes to execute and save to disk</a:t>
            </a:r>
          </a:p>
          <a:p>
            <a:r>
              <a:rPr lang="en-US" dirty="0" smtClean="0"/>
              <a:t>Refinement slice resolution of 2048 x 1556</a:t>
            </a:r>
          </a:p>
          <a:p>
            <a:r>
              <a:rPr lang="en-US" dirty="0" smtClean="0"/>
              <a:t>Farm:</a:t>
            </a:r>
          </a:p>
          <a:p>
            <a:pPr lvl="1"/>
            <a:r>
              <a:rPr lang="en-US" dirty="0" smtClean="0"/>
              <a:t>NVidia Quadro 5600 GPUs</a:t>
            </a:r>
          </a:p>
          <a:p>
            <a:pPr lvl="1"/>
            <a:r>
              <a:rPr lang="en-US" dirty="0" smtClean="0"/>
              <a:t>2.2 GHz AMD Dual-Core Opteron</a:t>
            </a:r>
          </a:p>
          <a:p>
            <a:pPr lvl="1"/>
            <a:r>
              <a:rPr lang="en-US" dirty="0" smtClean="0"/>
              <a:t>SUSE Linux 9.3.1</a:t>
            </a:r>
          </a:p>
          <a:p>
            <a:r>
              <a:rPr lang="en-US" dirty="0" smtClean="0"/>
              <a:t>Timing:</a:t>
            </a:r>
          </a:p>
          <a:p>
            <a:pPr lvl="1"/>
            <a:r>
              <a:rPr lang="en-US" dirty="0" smtClean="0"/>
              <a:t>10 seconds per frame per slice on 10 GPUs</a:t>
            </a:r>
          </a:p>
          <a:p>
            <a:pPr lvl="1"/>
            <a:r>
              <a:rPr lang="en-US" dirty="0" smtClean="0"/>
              <a:t>2 to 4 hours per simulation plus 1 to 2 hours for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1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Fast moving fireball with sparks</a:t>
            </a:r>
            <a:endParaRPr lang="en-US" sz="4800" dirty="0"/>
          </a:p>
        </p:txBody>
      </p:sp>
      <p:pic>
        <p:nvPicPr>
          <p:cNvPr id="4" name="Directable_High-Resolution_Simulation_Of_Fire_On_The_Gpu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9700" y="1600200"/>
            <a:ext cx="6831013" cy="4525963"/>
          </a:xfrm>
        </p:spPr>
      </p:pic>
    </p:spTree>
    <p:extLst>
      <p:ext uri="{BB962C8B-B14F-4D97-AF65-F5344CB8AC3E}">
        <p14:creationId xmlns:p14="http://schemas.microsoft.com/office/powerpoint/2010/main" val="131745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Twisting campfire with rotation</a:t>
            </a:r>
            <a:endParaRPr lang="en-US" sz="4800" dirty="0"/>
          </a:p>
        </p:txBody>
      </p:sp>
      <p:pic>
        <p:nvPicPr>
          <p:cNvPr id="4" name="Directable_High-Resolution_Simulation_Of_Fire_On_The_Gpu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8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389257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Previous methods, Film/Extraction of fire and smoke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Film and extract fire and smoke elements that are then rendered as camera-facing sprites</a:t>
            </a:r>
          </a:p>
          <a:p>
            <a:pPr lvl="1"/>
            <a:r>
              <a:rPr lang="en-US" dirty="0" smtClean="0"/>
              <a:t>Compositing may look </a:t>
            </a:r>
            <a:r>
              <a:rPr lang="en-US" dirty="0" smtClean="0"/>
              <a:t>believable</a:t>
            </a:r>
            <a:endParaRPr lang="en-US" dirty="0" smtClean="0"/>
          </a:p>
          <a:p>
            <a:pPr lvl="1"/>
            <a:r>
              <a:rPr lang="en-US" dirty="0" smtClean="0"/>
              <a:t>Sprites need to be large to be visually effective</a:t>
            </a:r>
          </a:p>
          <a:p>
            <a:pPr lvl="1"/>
            <a:r>
              <a:rPr lang="en-US" dirty="0" smtClean="0"/>
              <a:t>Unfortunately, no interaction with environment that is</a:t>
            </a:r>
            <a:br>
              <a:rPr lang="en-US" dirty="0" smtClean="0"/>
            </a:br>
            <a:r>
              <a:rPr lang="en-US" dirty="0" smtClean="0"/>
              <a:t>not a part of the original </a:t>
            </a:r>
            <a:r>
              <a:rPr lang="en-US" dirty="0" smtClean="0"/>
              <a:t>filming</a:t>
            </a:r>
          </a:p>
          <a:p>
            <a:pPr lvl="1"/>
            <a:r>
              <a:rPr lang="en-US" dirty="0" smtClean="0"/>
              <a:t>Balrog</a:t>
            </a:r>
            <a:r>
              <a:rPr lang="en-US" dirty="0" smtClean="0"/>
              <a:t> in “The Lord of the Rings”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79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Wall of fire</a:t>
            </a:r>
            <a:endParaRPr lang="en-US" sz="4800" dirty="0"/>
          </a:p>
        </p:txBody>
      </p:sp>
      <p:pic>
        <p:nvPicPr>
          <p:cNvPr id="4" name="Directable_High-Resolution_Simulation_Of_Fire_On_The_Gpu_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9413" y="1600200"/>
            <a:ext cx="6351587" cy="4525963"/>
          </a:xfrm>
        </p:spPr>
      </p:pic>
    </p:spTree>
    <p:extLst>
      <p:ext uri="{BB962C8B-B14F-4D97-AF65-F5344CB8AC3E}">
        <p14:creationId xmlns:p14="http://schemas.microsoft.com/office/powerpoint/2010/main" val="67013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Conclusions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on three feature films as of paper authoring</a:t>
            </a:r>
          </a:p>
          <a:p>
            <a:r>
              <a:rPr lang="en-US" dirty="0" smtClean="0"/>
              <a:t>Artist learning curve is small</a:t>
            </a:r>
          </a:p>
          <a:p>
            <a:r>
              <a:rPr lang="en-US" dirty="0" smtClean="0"/>
              <a:t>Short turnaround time for large, high-resolution simulations</a:t>
            </a:r>
          </a:p>
          <a:p>
            <a:r>
              <a:rPr lang="en-US" dirty="0" smtClean="0"/>
              <a:t>With increasing GPU storage and speed, simulations should be able to be completed using 1 machine </a:t>
            </a:r>
            <a:br>
              <a:rPr lang="en-US" dirty="0" smtClean="0"/>
            </a:br>
            <a:r>
              <a:rPr lang="en-US" dirty="0" smtClean="0"/>
              <a:t>and 1 GPU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43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Previous methods, 3D Grid with Navier-Stokes equations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Three-dimensional grids using Navier-Stokes equations for velocity, density, and temperature</a:t>
            </a:r>
          </a:p>
          <a:p>
            <a:pPr lvl="1"/>
            <a:r>
              <a:rPr lang="en-US" dirty="0" smtClean="0"/>
              <a:t>Augmented with texture details and volume-rendered</a:t>
            </a:r>
          </a:p>
          <a:p>
            <a:pPr lvl="1"/>
            <a:r>
              <a:rPr lang="en-US" dirty="0" smtClean="0"/>
              <a:t>Able to interact with environment and simulation is easily directable</a:t>
            </a:r>
          </a:p>
          <a:p>
            <a:pPr lvl="1"/>
            <a:r>
              <a:rPr lang="en-US" dirty="0" smtClean="0"/>
              <a:t>Due to large grid-sizes, large amounts of resources </a:t>
            </a:r>
            <a:br>
              <a:rPr lang="en-US" dirty="0" smtClean="0"/>
            </a:br>
            <a:r>
              <a:rPr lang="en-US" dirty="0" smtClean="0"/>
              <a:t>and render-time are </a:t>
            </a:r>
            <a:r>
              <a:rPr lang="en-US" dirty="0" smtClean="0"/>
              <a:t>needed</a:t>
            </a:r>
          </a:p>
          <a:p>
            <a:pPr lvl="1"/>
            <a:r>
              <a:rPr lang="en-US" dirty="0" smtClean="0"/>
              <a:t>Hellboy, Hellboy 2, and The Matrix: Reloaded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316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Proposed method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75453"/>
            <a:ext cx="10972800" cy="403082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Makes use of techniques used in both of the previous methods</a:t>
            </a:r>
          </a:p>
          <a:p>
            <a:r>
              <a:rPr lang="en-US" dirty="0" smtClean="0"/>
              <a:t>Particle simulation that stores scalar attributes</a:t>
            </a:r>
          </a:p>
          <a:p>
            <a:pPr lvl="1"/>
            <a:r>
              <a:rPr lang="en-US" dirty="0" smtClean="0"/>
              <a:t>Fuel</a:t>
            </a:r>
          </a:p>
          <a:p>
            <a:pPr lvl="1"/>
            <a:r>
              <a:rPr lang="en-US" dirty="0" smtClean="0"/>
              <a:t>Mass</a:t>
            </a:r>
          </a:p>
          <a:p>
            <a:pPr lvl="1"/>
            <a:r>
              <a:rPr lang="en-US" dirty="0" smtClean="0"/>
              <a:t>Impulse</a:t>
            </a:r>
          </a:p>
          <a:p>
            <a:r>
              <a:rPr lang="en-US" dirty="0" smtClean="0"/>
              <a:t>Allow any user-defined particle behavior as input</a:t>
            </a:r>
          </a:p>
          <a:p>
            <a:r>
              <a:rPr lang="en-US" dirty="0" smtClean="0"/>
              <a:t>Minimum physical criteria enforced by coarse</a:t>
            </a:r>
            <a:br>
              <a:rPr lang="en-US" dirty="0" smtClean="0"/>
            </a:br>
            <a:r>
              <a:rPr lang="en-US" dirty="0" smtClean="0"/>
              <a:t>stage</a:t>
            </a:r>
          </a:p>
          <a:p>
            <a:r>
              <a:rPr lang="en-US" dirty="0" smtClean="0"/>
              <a:t>Utilizable by consumer-grade GPUs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696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Stage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Coarse grid</a:t>
            </a:r>
          </a:p>
          <a:p>
            <a:pPr lvl="1"/>
            <a:r>
              <a:rPr lang="en-US" dirty="0" smtClean="0"/>
              <a:t>Alters the final position and velocity of each particle at the end of the time-step</a:t>
            </a:r>
          </a:p>
          <a:p>
            <a:r>
              <a:rPr lang="en-US" dirty="0" smtClean="0"/>
              <a:t>Enforce incompressibility</a:t>
            </a:r>
          </a:p>
          <a:p>
            <a:r>
              <a:rPr lang="en-US" dirty="0" smtClean="0"/>
              <a:t>Vorticity may be amplified</a:t>
            </a:r>
          </a:p>
          <a:p>
            <a:pPr lvl="1"/>
            <a:r>
              <a:rPr lang="en-US" dirty="0" smtClean="0"/>
              <a:t>Axial vector that describes the local rotation of a fluid</a:t>
            </a:r>
            <a:br>
              <a:rPr lang="en-US" dirty="0" smtClean="0"/>
            </a:br>
            <a:r>
              <a:rPr lang="en-US" dirty="0" smtClean="0"/>
              <a:t>near</a:t>
            </a:r>
            <a:r>
              <a:rPr lang="en-US" dirty="0"/>
              <a:t> </a:t>
            </a:r>
            <a:r>
              <a:rPr lang="en-US" dirty="0" smtClean="0"/>
              <a:t>a point as it would be seen by an observer </a:t>
            </a:r>
            <a:br>
              <a:rPr lang="en-US" dirty="0" smtClean="0"/>
            </a:br>
            <a:r>
              <a:rPr lang="en-US" dirty="0" smtClean="0"/>
              <a:t>located at that point and traveling along the fluid</a:t>
            </a:r>
          </a:p>
        </p:txBody>
      </p:sp>
    </p:spTree>
    <p:extLst>
      <p:ext uri="{BB962C8B-B14F-4D97-AF65-F5344CB8AC3E}">
        <p14:creationId xmlns:p14="http://schemas.microsoft.com/office/powerpoint/2010/main" val="3303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Stage Two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Evenly-spaced, two-dimensional slices</a:t>
            </a:r>
          </a:p>
          <a:p>
            <a:pPr lvl="1"/>
            <a:r>
              <a:rPr lang="en-US" dirty="0" smtClean="0"/>
              <a:t>Particles are projected onto the slices</a:t>
            </a:r>
          </a:p>
          <a:p>
            <a:pPr lvl="1"/>
            <a:r>
              <a:rPr lang="en-US" dirty="0" smtClean="0"/>
              <a:t>Represent independent 2D grids on which Navier-Stokes</a:t>
            </a:r>
            <a:br>
              <a:rPr lang="en-US" dirty="0" smtClean="0"/>
            </a:br>
            <a:r>
              <a:rPr lang="en-US" dirty="0" smtClean="0"/>
              <a:t>equations are performed on the GPU</a:t>
            </a:r>
          </a:p>
          <a:p>
            <a:pPr lvl="1"/>
            <a:r>
              <a:rPr lang="en-US" dirty="0" smtClean="0"/>
              <a:t>Slices are computed across GPU farm</a:t>
            </a:r>
          </a:p>
        </p:txBody>
      </p:sp>
    </p:spTree>
    <p:extLst>
      <p:ext uri="{BB962C8B-B14F-4D97-AF65-F5344CB8AC3E}">
        <p14:creationId xmlns:p14="http://schemas.microsoft.com/office/powerpoint/2010/main" val="322313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Input Particle System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068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Requires a visually plausible fluid-like motion</a:t>
            </a:r>
          </a:p>
          <a:p>
            <a:r>
              <a:rPr lang="en-US" dirty="0" smtClean="0"/>
              <a:t>Fully directable, easy to control, and fast enough for many iterations</a:t>
            </a:r>
          </a:p>
          <a:p>
            <a:r>
              <a:rPr lang="en-US" dirty="0" smtClean="0"/>
              <a:t>Attributes:</a:t>
            </a:r>
          </a:p>
          <a:p>
            <a:pPr lvl="1"/>
            <a:r>
              <a:rPr lang="en-US" dirty="0" smtClean="0"/>
              <a:t>Vectors: position         , velocity</a:t>
            </a:r>
          </a:p>
          <a:p>
            <a:pPr lvl="1"/>
            <a:r>
              <a:rPr lang="en-US" dirty="0" smtClean="0"/>
              <a:t>Scalars: radius          , mass           , fuel          , age          , impulse</a:t>
            </a:r>
          </a:p>
          <a:p>
            <a:r>
              <a:rPr lang="en-US" dirty="0" smtClean="0"/>
              <a:t>Creating obstacles</a:t>
            </a:r>
          </a:p>
          <a:p>
            <a:pPr lvl="1"/>
            <a:r>
              <a:rPr lang="en-US" dirty="0" smtClean="0"/>
              <a:t>Non-zero value for impulse</a:t>
            </a:r>
          </a:p>
          <a:p>
            <a:pPr lvl="1"/>
            <a:r>
              <a:rPr lang="en-US" dirty="0" smtClean="0"/>
              <a:t>Zero values for fuel and mass</a:t>
            </a:r>
          </a:p>
          <a:p>
            <a:r>
              <a:rPr lang="en-US" dirty="0" smtClean="0"/>
              <a:t>Time-step</a:t>
            </a:r>
          </a:p>
          <a:p>
            <a:pPr lvl="1"/>
            <a:r>
              <a:rPr lang="en-US" dirty="0" smtClean="0"/>
              <a:t>user-defined rules are executed</a:t>
            </a:r>
          </a:p>
          <a:p>
            <a:pPr lvl="1"/>
            <a:r>
              <a:rPr lang="en-US" dirty="0" smtClean="0"/>
              <a:t>New velocity    computed and integrated to create a new</a:t>
            </a:r>
            <a:br>
              <a:rPr lang="en-US" dirty="0" smtClean="0"/>
            </a:br>
            <a:r>
              <a:rPr lang="en-US" dirty="0" smtClean="0"/>
              <a:t>position</a:t>
            </a:r>
          </a:p>
          <a:p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06" y="2676654"/>
            <a:ext cx="620268" cy="3373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53" y="3056193"/>
            <a:ext cx="653796" cy="28079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15" y="2676654"/>
            <a:ext cx="603504" cy="3373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57" y="3056193"/>
            <a:ext cx="712470" cy="28079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3056192"/>
            <a:ext cx="678942" cy="2807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57" y="3056192"/>
            <a:ext cx="649605" cy="2807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653" y="3050121"/>
            <a:ext cx="595122" cy="2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Coarse Grid Step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Grid size usually 50 x 50 x 50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Inserted into the update step between calculation of new velocity and position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Augment PIC/FLIP (Particle-In-Cell/Fluid-Implicit-Particle)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Using wavelet decomposition on velocity grid producing multiple </a:t>
            </a:r>
            <a:br>
              <a:rPr lang="en-US" dirty="0" smtClean="0"/>
            </a:br>
            <a:r>
              <a:rPr lang="en-US" dirty="0" smtClean="0"/>
              <a:t>levels of detail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Amplifies vorticity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Accelerates convergence of iterative incompressible</a:t>
            </a:r>
            <a:br>
              <a:rPr lang="en-US" dirty="0" smtClean="0"/>
            </a:br>
            <a:r>
              <a:rPr lang="en-US" dirty="0" smtClean="0"/>
              <a:t>solution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Incompressibility enforced at each detail level starting at the lowest </a:t>
            </a:r>
            <a:br>
              <a:rPr lang="en-US" dirty="0" smtClean="0"/>
            </a:br>
            <a:r>
              <a:rPr lang="en-US" dirty="0" smtClean="0"/>
              <a:t>level and moving upwards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Use Poisson solver with simple Jacobi iterations for</a:t>
            </a:r>
            <a:br>
              <a:rPr lang="en-US" dirty="0" smtClean="0"/>
            </a:br>
            <a:r>
              <a:rPr lang="en-US" dirty="0" smtClean="0"/>
              <a:t>solving the non-divergence equation                          ,</a:t>
            </a:r>
            <a:br>
              <a:rPr lang="en-US" dirty="0" smtClean="0"/>
            </a:br>
            <a:r>
              <a:rPr lang="en-US" dirty="0" smtClean="0"/>
              <a:t>where                                is the grid velocity in three dimensions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79" y="5049934"/>
            <a:ext cx="1703641" cy="337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27" y="5387309"/>
            <a:ext cx="2043112" cy="3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(&#10;$\vec{P}_{i}$&#10;)&#10;\end{document}"/>
  <p:tag name="IGUANATEXSIZE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\vec{V}^{*}_{i}$&#10;\end{document}"/>
  <p:tag name="IGUANATEXSIZE" val="3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\vec{V}^{**}_{i}$&#10;\end{document}"/>
  <p:tag name="IGUANATEXSIZE" val="3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w_i(d_i) = e^{(-d^2_i/(4\Delta z)^2)}$&#10;\end{document}"/>
  <p:tag name="IGUANATEXSIZE" val="2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d_i = $Perpendicular distance between particle i and slice&#10;\end{document}"/>
  <p:tag name="IGUANATEXSIZE" val="2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\Delta z = $Uniform distance between slices&#10;\end{document}"/>
  <p:tag name="IGUANATEXSIZE" val="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T^* = T - \Delta t * C_{cool} * (T/T_{max})^4$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$Fuel^* = Fuel * (1 - \gamma_{fuel})^{\Delta t}$\\&#10;$Mass^* = Mass * (1 - \gamma_{mass})^{\Delta t}$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$Fuel^{**} = maximum(Fuel^*, ParticleFuel * T_{fuel})$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Mass^{**} = maximum(Mass^*, ParticleMass * K_{density})$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$C_{cool} = $ cooling coefficient \\&#10;$T_{max} = $ theoretical maximum system temperature \\&#10;$\gamma = $ decay \\&#10;$T_{fuel} = $ compbustion temperature \\&#10;$K_{density} = $ user-defined density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(&#10;${R}_{i}$&#10;)&#10;\end{document}"/>
  <p:tag name="IGUANATEXSIZE" val="2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(\frac{\Delta x}{2}, \frac{\Delta y}{2}, \frac{\Delta t}{2})$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\vec{v}_{max} = (\frac{\Delta x}{2}, \frac{\Delta y}{2},&#10;\frac{\Delta z}{2}, \frac{\Delta t}{2})$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\Psi = \frac{\partial u}{\partial y} - \frac{\partial v}{\partial x}$\\&#10;$\Phi = $ userDefinedScalarTurbulenceField()\\&#10;$K = \Phi + (K_{vort} * \Psi)$\\&#10;$\vec{J} = curl(K) = (\frac{\partial K}{\partial y}, -\frac{\partial K}{\partial x})$\\&#10;$\vec{V}^* = \vec{V} + \Delta t * \vec{J}$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\vec{V}^* = \vec{V} * (1 - K_{damp})^{\Delta t}$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\vec{V}$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\Delta t$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K_{damp}$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T$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T_{room}$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K_{buoy}$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(&#10;$\vec{V}_{i}$&#10;)&#10;\end{document}"/>
  <p:tag name="IGUANATEXSIZE" val="2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\vec{V}_{up}$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noindent&#10;$\vec{V}^* = \vec{V} + (\Delta t * K_{buoy} * (T - T_{room})) * \vec{V}^*_{up}$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(&#10;${M}_{i}$&#10;)&#10;\end{document}"/>
  <p:tag name="IGUANATEXSIZE" val="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(&#10;${K}_{i}$&#10;)&#10;\end{document}"/>
  <p:tag name="IGUANATEXSIZE" val="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(&#10;${A}_{i}$&#10;)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(&#10;${J}_{i}$&#10;)&#10;\end{document}"/>
  <p:tag name="IGUANATEXSIZE" val="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(&#10;$\nabla * \vec{U}^* = 0$&#10;)&#10;\end{document}"/>
  <p:tag name="IGUANATEXSIZE" val="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(&#10;$\vec{U}^* = (u,v,w)$&#10;)&#10;\end{document}"/>
  <p:tag name="IGUANATEXSIZE" val="22"/>
</p:tagLst>
</file>

<file path=ppt/theme/theme1.xml><?xml version="1.0" encoding="utf-8"?>
<a:theme xmlns:a="http://schemas.openxmlformats.org/drawingml/2006/main" name="Kal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Fire-Flame-PowerPoint-Template</Template>
  <TotalTime>609</TotalTime>
  <Words>1166</Words>
  <Application>Microsoft Office PowerPoint</Application>
  <PresentationFormat>Widescreen</PresentationFormat>
  <Paragraphs>259</Paragraphs>
  <Slides>31</Slides>
  <Notes>31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Microsoft New Tai Lue</vt:lpstr>
      <vt:lpstr>Kalup</vt:lpstr>
      <vt:lpstr>Directable, High Resolution Simulation of Fire on the GPU</vt:lpstr>
      <vt:lpstr>Difficulties in simulating fire</vt:lpstr>
      <vt:lpstr>Previous methods, Film/Extraction of fire and smoke</vt:lpstr>
      <vt:lpstr>Previous methods, 3D Grid with Navier-Stokes equations</vt:lpstr>
      <vt:lpstr>Proposed method</vt:lpstr>
      <vt:lpstr>Stage One</vt:lpstr>
      <vt:lpstr>Stage Two</vt:lpstr>
      <vt:lpstr>Input Particle System</vt:lpstr>
      <vt:lpstr>Coarse Grid Step</vt:lpstr>
      <vt:lpstr>Coarse Grid Step Algorithm</vt:lpstr>
      <vt:lpstr>PowerPoint Presentation</vt:lpstr>
      <vt:lpstr>View-Specific Fire Refinement</vt:lpstr>
      <vt:lpstr>Refinement Simulation Process Algorithm</vt:lpstr>
      <vt:lpstr>GPU Configuration</vt:lpstr>
      <vt:lpstr>PowerPoint Presentation</vt:lpstr>
      <vt:lpstr>Slice Refinement Overview I</vt:lpstr>
      <vt:lpstr>Slice Refinement Overview II</vt:lpstr>
      <vt:lpstr>PowerPoint Presentation</vt:lpstr>
      <vt:lpstr>PowerPoint Presentation</vt:lpstr>
      <vt:lpstr>Slice Refinement Overview III</vt:lpstr>
      <vt:lpstr>Slice Refinement Overview IV</vt:lpstr>
      <vt:lpstr>Slice Refinement Overview V</vt:lpstr>
      <vt:lpstr>Slice Refinement Overview VI</vt:lpstr>
      <vt:lpstr>Slice Refinement Overview VII</vt:lpstr>
      <vt:lpstr>Slice Refinement Overview VIII</vt:lpstr>
      <vt:lpstr>Fire Volume Rendering</vt:lpstr>
      <vt:lpstr>Simulation</vt:lpstr>
      <vt:lpstr>Fast moving fireball with sparks</vt:lpstr>
      <vt:lpstr>Twisting campfire with rotation</vt:lpstr>
      <vt:lpstr>Wall of fire</vt:lpstr>
      <vt:lpstr>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Directable, High-Resolution Simulation of Fire on the GPU</dc:title>
  <dc:creator>Ben Guitreau</dc:creator>
  <cp:lastModifiedBy>Ben Guitreau</cp:lastModifiedBy>
  <cp:revision>50</cp:revision>
  <dcterms:created xsi:type="dcterms:W3CDTF">2014-03-10T16:54:17Z</dcterms:created>
  <dcterms:modified xsi:type="dcterms:W3CDTF">2014-03-11T04:08:41Z</dcterms:modified>
</cp:coreProperties>
</file>